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anva Sans Bold" charset="1" panose="020B0803030501040103"/>
      <p:regular r:id="rId16"/>
    </p:embeddedFont>
    <p:embeddedFont>
      <p:font typeface="Anton" charset="1" panose="00000500000000000000"/>
      <p:regular r:id="rId17"/>
    </p:embeddedFont>
    <p:embeddedFont>
      <p:font typeface="Canva Sans" charset="1" panose="020B0503030501040103"/>
      <p:regular r:id="rId18"/>
    </p:embeddedFont>
    <p:embeddedFont>
      <p:font typeface="Canva Sans Bold Italics" charset="1" panose="020B0803030501040103"/>
      <p:regular r:id="rId19"/>
    </p:embeddedFont>
    <p:embeddedFont>
      <p:font typeface="Open Sans Semi-Bold" charset="1" panose="00000000000000000000"/>
      <p:regular r:id="rId20"/>
    </p:embeddedFont>
    <p:embeddedFont>
      <p:font typeface="Open San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13041285"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25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5400000">
            <a:off x="17608159" y="8578459"/>
            <a:ext cx="997448" cy="362234"/>
            <a:chOff x="0" y="0"/>
            <a:chExt cx="1154854" cy="419398"/>
          </a:xfrm>
        </p:grpSpPr>
        <p:sp>
          <p:nvSpPr>
            <p:cNvPr name="Freeform 11" id="11"/>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2" id="12"/>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grpSp>
        <p:nvGrpSpPr>
          <p:cNvPr name="Group 14" id="14"/>
          <p:cNvGrpSpPr/>
          <p:nvPr/>
        </p:nvGrpSpPr>
        <p:grpSpPr>
          <a:xfrm rot="0">
            <a:off x="0" y="3731279"/>
            <a:ext cx="5162431" cy="3086100"/>
            <a:chOff x="0" y="0"/>
            <a:chExt cx="1359653" cy="812800"/>
          </a:xfrm>
        </p:grpSpPr>
        <p:sp>
          <p:nvSpPr>
            <p:cNvPr name="Freeform 15" id="15"/>
            <p:cNvSpPr/>
            <p:nvPr/>
          </p:nvSpPr>
          <p:spPr>
            <a:xfrm flipH="false" flipV="false" rot="0">
              <a:off x="0" y="0"/>
              <a:ext cx="1359653" cy="812800"/>
            </a:xfrm>
            <a:custGeom>
              <a:avLst/>
              <a:gdLst/>
              <a:ahLst/>
              <a:cxnLst/>
              <a:rect r="r" b="b" t="t" l="l"/>
              <a:pathLst>
                <a:path h="812800" w="1359653">
                  <a:moveTo>
                    <a:pt x="0" y="0"/>
                  </a:moveTo>
                  <a:lnTo>
                    <a:pt x="1359653" y="0"/>
                  </a:lnTo>
                  <a:lnTo>
                    <a:pt x="1359653" y="812800"/>
                  </a:lnTo>
                  <a:lnTo>
                    <a:pt x="0" y="812800"/>
                  </a:lnTo>
                  <a:close/>
                </a:path>
              </a:pathLst>
            </a:custGeom>
            <a:gradFill rotWithShape="true">
              <a:gsLst>
                <a:gs pos="0">
                  <a:srgbClr val="591C53">
                    <a:alpha val="100000"/>
                  </a:srgbClr>
                </a:gs>
                <a:gs pos="100000">
                  <a:srgbClr val="FF1F76">
                    <a:alpha val="100000"/>
                  </a:srgbClr>
                </a:gs>
              </a:gsLst>
              <a:lin ang="2700000"/>
            </a:gradFill>
          </p:spPr>
        </p:sp>
        <p:sp>
          <p:nvSpPr>
            <p:cNvPr name="TextBox 16" id="16"/>
            <p:cNvSpPr txBox="true"/>
            <p:nvPr/>
          </p:nvSpPr>
          <p:spPr>
            <a:xfrm>
              <a:off x="0" y="-38100"/>
              <a:ext cx="1359653" cy="850900"/>
            </a:xfrm>
            <a:prstGeom prst="rect">
              <a:avLst/>
            </a:prstGeom>
          </p:spPr>
          <p:txBody>
            <a:bodyPr anchor="ctr" rtlCol="false" tIns="50800" lIns="50800" bIns="50800" rIns="50800"/>
            <a:lstStyle/>
            <a:p>
              <a:pPr algn="ctr">
                <a:lnSpc>
                  <a:spcPts val="2659"/>
                </a:lnSpc>
              </a:pPr>
            </a:p>
          </p:txBody>
        </p:sp>
      </p:grpSp>
      <p:grpSp>
        <p:nvGrpSpPr>
          <p:cNvPr name="Group 17" id="17"/>
          <p:cNvGrpSpPr>
            <a:grpSpLocks noChangeAspect="true"/>
          </p:cNvGrpSpPr>
          <p:nvPr/>
        </p:nvGrpSpPr>
        <p:grpSpPr>
          <a:xfrm rot="0">
            <a:off x="1512583" y="1970097"/>
            <a:ext cx="7631417" cy="6608463"/>
            <a:chOff x="0" y="0"/>
            <a:chExt cx="4282440" cy="3708400"/>
          </a:xfrm>
        </p:grpSpPr>
        <p:sp>
          <p:nvSpPr>
            <p:cNvPr name="Freeform 18" id="1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5064" t="0" r="-15064" b="0"/>
              </a:stretch>
            </a:blipFill>
          </p:spPr>
        </p:sp>
      </p:grpSp>
      <p:sp>
        <p:nvSpPr>
          <p:cNvPr name="TextBox 19" id="19"/>
          <p:cNvSpPr txBox="true"/>
          <p:nvPr/>
        </p:nvSpPr>
        <p:spPr>
          <a:xfrm rot="0">
            <a:off x="8033117" y="3083030"/>
            <a:ext cx="9657365" cy="2573596"/>
          </a:xfrm>
          <a:prstGeom prst="rect">
            <a:avLst/>
          </a:prstGeom>
        </p:spPr>
        <p:txBody>
          <a:bodyPr anchor="t" rtlCol="false" tIns="0" lIns="0" bIns="0" rIns="0">
            <a:spAutoFit/>
          </a:bodyPr>
          <a:lstStyle/>
          <a:p>
            <a:pPr algn="ctr">
              <a:lnSpc>
                <a:spcPts val="6916"/>
              </a:lnSpc>
              <a:spcBef>
                <a:spcPct val="0"/>
              </a:spcBef>
            </a:pPr>
            <a:r>
              <a:rPr lang="en-US" b="true" sz="4940">
                <a:solidFill>
                  <a:srgbClr val="FFFFFF"/>
                </a:solidFill>
                <a:latin typeface="Canva Sans Bold"/>
                <a:ea typeface="Canva Sans Bold"/>
                <a:cs typeface="Canva Sans Bold"/>
                <a:sym typeface="Canva Sans Bold"/>
              </a:rPr>
              <a:t>Path Navigation of Autonomous Agents using Artificial Intelligence</a:t>
            </a:r>
          </a:p>
        </p:txBody>
      </p:sp>
      <p:sp>
        <p:nvSpPr>
          <p:cNvPr name="Freeform 20" id="20"/>
          <p:cNvSpPr/>
          <p:nvPr/>
        </p:nvSpPr>
        <p:spPr>
          <a:xfrm flipH="false" flipV="false" rot="-2415644">
            <a:off x="9957724" y="5088056"/>
            <a:ext cx="15465517" cy="5595705"/>
          </a:xfrm>
          <a:custGeom>
            <a:avLst/>
            <a:gdLst/>
            <a:ahLst/>
            <a:cxnLst/>
            <a:rect r="r" b="b" t="t" l="l"/>
            <a:pathLst>
              <a:path h="5595705" w="15465517">
                <a:moveTo>
                  <a:pt x="0" y="0"/>
                </a:moveTo>
                <a:lnTo>
                  <a:pt x="15465516" y="0"/>
                </a:lnTo>
                <a:lnTo>
                  <a:pt x="15465516" y="5595705"/>
                </a:lnTo>
                <a:lnTo>
                  <a:pt x="0" y="55957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sp>
        <p:nvSpPr>
          <p:cNvPr name="Freeform 3" id="3"/>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25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5400000">
            <a:off x="17608159" y="8578459"/>
            <a:ext cx="997448" cy="362234"/>
            <a:chOff x="0" y="0"/>
            <a:chExt cx="1154854" cy="419398"/>
          </a:xfrm>
        </p:grpSpPr>
        <p:sp>
          <p:nvSpPr>
            <p:cNvPr name="Freeform 12" id="12"/>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3" id="13"/>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1111865" y="7704466"/>
            <a:ext cx="6147435" cy="1553834"/>
          </a:xfrm>
          <a:prstGeom prst="rect">
            <a:avLst/>
          </a:prstGeom>
        </p:spPr>
        <p:txBody>
          <a:bodyPr anchor="t" rtlCol="false" tIns="0" lIns="0" bIns="0" rIns="0">
            <a:spAutoFit/>
          </a:bodyPr>
          <a:lstStyle/>
          <a:p>
            <a:pPr algn="l">
              <a:lnSpc>
                <a:spcPts val="12507"/>
              </a:lnSpc>
            </a:pPr>
            <a:r>
              <a:rPr lang="en-US" sz="9548">
                <a:solidFill>
                  <a:srgbClr val="FFFFFF"/>
                </a:solidFill>
                <a:latin typeface="Anton"/>
                <a:ea typeface="Anton"/>
                <a:cs typeface="Anton"/>
                <a:sym typeface="Anton"/>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241243" y="4861469"/>
            <a:ext cx="4685096" cy="5246370"/>
            <a:chOff x="0" y="0"/>
            <a:chExt cx="6350000" cy="7110730"/>
          </a:xfrm>
        </p:grpSpPr>
        <p:sp>
          <p:nvSpPr>
            <p:cNvPr name="Freeform 3" id="3"/>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2"/>
              <a:stretch>
                <a:fillRect l="-49982" t="0" r="-49982" b="0"/>
              </a:stretch>
            </a:blipFill>
          </p:spPr>
        </p:sp>
      </p:grpSp>
      <p:sp>
        <p:nvSpPr>
          <p:cNvPr name="Freeform 4" id="4"/>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25000"/>
            </a:blip>
            <a:stretch>
              <a:fillRect l="0" t="0" r="0" b="0"/>
            </a:stretch>
          </a:blipFill>
        </p:spPr>
      </p:sp>
      <p:grpSp>
        <p:nvGrpSpPr>
          <p:cNvPr name="Group 5" id="5"/>
          <p:cNvGrpSpPr/>
          <p:nvPr/>
        </p:nvGrpSpPr>
        <p:grpSpPr>
          <a:xfrm rot="0">
            <a:off x="17293116" y="565634"/>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657737"/>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3">
              <a:alphaModFix amt="25000"/>
            </a:blip>
            <a:stretch>
              <a:fillRect l="0" t="0" r="-573" b="0"/>
            </a:stretch>
          </a:blipFill>
        </p:spPr>
      </p:sp>
      <p:grpSp>
        <p:nvGrpSpPr>
          <p:cNvPr name="Group 13" id="13"/>
          <p:cNvGrpSpPr/>
          <p:nvPr/>
        </p:nvGrpSpPr>
        <p:grpSpPr>
          <a:xfrm rot="-5400000">
            <a:off x="17608159" y="8578459"/>
            <a:ext cx="997448" cy="362234"/>
            <a:chOff x="0" y="0"/>
            <a:chExt cx="1154854" cy="419398"/>
          </a:xfrm>
        </p:grpSpPr>
        <p:sp>
          <p:nvSpPr>
            <p:cNvPr name="Freeform 14" id="14"/>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5" id="15"/>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6" id="16"/>
          <p:cNvGrpSpPr>
            <a:grpSpLocks noChangeAspect="true"/>
          </p:cNvGrpSpPr>
          <p:nvPr/>
        </p:nvGrpSpPr>
        <p:grpSpPr>
          <a:xfrm rot="0">
            <a:off x="12179577" y="1028700"/>
            <a:ext cx="4685096" cy="5246370"/>
            <a:chOff x="0" y="0"/>
            <a:chExt cx="6350000" cy="7110730"/>
          </a:xfrm>
        </p:grpSpPr>
        <p:sp>
          <p:nvSpPr>
            <p:cNvPr name="Freeform 17" id="17"/>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6"/>
              <a:stretch>
                <a:fillRect l="-36305" t="0" r="-36305" b="0"/>
              </a:stretch>
            </a:blipFill>
          </p:spPr>
        </p:sp>
      </p:grpSp>
      <p:sp>
        <p:nvSpPr>
          <p:cNvPr name="TextBox 18" id="18"/>
          <p:cNvSpPr txBox="true"/>
          <p:nvPr/>
        </p:nvSpPr>
        <p:spPr>
          <a:xfrm rot="0">
            <a:off x="4810576" y="136125"/>
            <a:ext cx="7767686" cy="1034542"/>
          </a:xfrm>
          <a:prstGeom prst="rect">
            <a:avLst/>
          </a:prstGeom>
        </p:spPr>
        <p:txBody>
          <a:bodyPr anchor="t" rtlCol="false" tIns="0" lIns="0" bIns="0" rIns="0">
            <a:spAutoFit/>
          </a:bodyPr>
          <a:lstStyle/>
          <a:p>
            <a:pPr algn="l">
              <a:lnSpc>
                <a:spcPts val="8383"/>
              </a:lnSpc>
            </a:pPr>
            <a:r>
              <a:rPr lang="en-US" sz="6399">
                <a:solidFill>
                  <a:srgbClr val="FFFFFF"/>
                </a:solidFill>
                <a:latin typeface="Anton"/>
                <a:ea typeface="Anton"/>
                <a:cs typeface="Anton"/>
                <a:sym typeface="Anton"/>
              </a:rPr>
              <a:t>PROBLEM STATEMENT</a:t>
            </a:r>
          </a:p>
        </p:txBody>
      </p:sp>
      <p:sp>
        <p:nvSpPr>
          <p:cNvPr name="TextBox 19" id="19"/>
          <p:cNvSpPr txBox="true"/>
          <p:nvPr/>
        </p:nvSpPr>
        <p:spPr>
          <a:xfrm rot="0">
            <a:off x="673429" y="1665886"/>
            <a:ext cx="10986541" cy="8122887"/>
          </a:xfrm>
          <a:prstGeom prst="rect">
            <a:avLst/>
          </a:prstGeom>
        </p:spPr>
        <p:txBody>
          <a:bodyPr anchor="t" rtlCol="false" tIns="0" lIns="0" bIns="0" rIns="0">
            <a:spAutoFit/>
          </a:bodyPr>
          <a:lstStyle/>
          <a:p>
            <a:pPr algn="just">
              <a:lnSpc>
                <a:spcPts val="4306"/>
              </a:lnSpc>
              <a:spcBef>
                <a:spcPct val="0"/>
              </a:spcBef>
            </a:pPr>
            <a:r>
              <a:rPr lang="en-US" sz="3076">
                <a:solidFill>
                  <a:srgbClr val="FFFFFF"/>
                </a:solidFill>
                <a:latin typeface="Canva Sans"/>
                <a:ea typeface="Canva Sans"/>
                <a:cs typeface="Canva Sans"/>
                <a:sym typeface="Canva Sans"/>
              </a:rPr>
              <a:t>Suppose that you have been asked to develop an agent program that gives the trajectory of a mobile robot R, proposed to move from location A to location B. The sequence of transitions/hops the robot makes for reaching destination B is called the PATH of R and the algorithms associated to this are called </a:t>
            </a:r>
            <a:r>
              <a:rPr lang="en-US" b="true" sz="3076" i="true">
                <a:solidFill>
                  <a:srgbClr val="FFFFFF"/>
                </a:solidFill>
                <a:latin typeface="Canva Sans Bold Italics"/>
                <a:ea typeface="Canva Sans Bold Italics"/>
                <a:cs typeface="Canva Sans Bold Italics"/>
                <a:sym typeface="Canva Sans Bold Italics"/>
              </a:rPr>
              <a:t>path planning algorithms</a:t>
            </a:r>
            <a:r>
              <a:rPr lang="en-US" sz="3076">
                <a:solidFill>
                  <a:srgbClr val="FFFFFF"/>
                </a:solidFill>
                <a:latin typeface="Canva Sans"/>
                <a:ea typeface="Canva Sans"/>
                <a:cs typeface="Canva Sans"/>
                <a:sym typeface="Canva Sans"/>
              </a:rPr>
              <a:t>. If we also compute the derivatives of the path such as velocity, acceleration, rotation rate, etc. In other words, motion planning is not just concerned with the sequence of poses/moves or path it takes but it also precisely dictates how the robot moves through the environment. Considering the </a:t>
            </a:r>
            <a:r>
              <a:rPr lang="en-US" b="true" sz="3076" i="true">
                <a:solidFill>
                  <a:srgbClr val="FFFFFF"/>
                </a:solidFill>
                <a:latin typeface="Canva Sans Bold Italics"/>
                <a:ea typeface="Canva Sans Bold Italics"/>
                <a:cs typeface="Canva Sans Bold Italics"/>
                <a:sym typeface="Canva Sans Bold Italics"/>
              </a:rPr>
              <a:t>Formulate, Search and Execute Strategy</a:t>
            </a:r>
            <a:r>
              <a:rPr lang="en-US" sz="3076">
                <a:solidFill>
                  <a:srgbClr val="FFFFFF"/>
                </a:solidFill>
                <a:latin typeface="Canva Sans"/>
                <a:ea typeface="Canva Sans"/>
                <a:cs typeface="Canva Sans"/>
                <a:sym typeface="Canva Sans"/>
              </a:rPr>
              <a:t> create a path planning solution for robot R that moves from location A to B in the shortest cost path.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25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grpSp>
        <p:nvGrpSpPr>
          <p:cNvPr name="Group 10" id="10"/>
          <p:cNvGrpSpPr/>
          <p:nvPr/>
        </p:nvGrpSpPr>
        <p:grpSpPr>
          <a:xfrm rot="-5400000">
            <a:off x="17608159" y="8578459"/>
            <a:ext cx="997448" cy="362234"/>
            <a:chOff x="0" y="0"/>
            <a:chExt cx="1154854" cy="419398"/>
          </a:xfrm>
        </p:grpSpPr>
        <p:sp>
          <p:nvSpPr>
            <p:cNvPr name="Freeform 11" id="11"/>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2" id="12"/>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379129" y="3268860"/>
            <a:ext cx="7210418" cy="7018140"/>
            <a:chOff x="0" y="0"/>
            <a:chExt cx="4762500" cy="4635500"/>
          </a:xfrm>
        </p:grpSpPr>
        <p:sp>
          <p:nvSpPr>
            <p:cNvPr name="Freeform 14" id="14"/>
            <p:cNvSpPr/>
            <p:nvPr/>
          </p:nvSpPr>
          <p:spPr>
            <a:xfrm flipH="false" flipV="false" rot="0">
              <a:off x="0" y="0"/>
              <a:ext cx="4762500" cy="4635500"/>
            </a:xfrm>
            <a:custGeom>
              <a:avLst/>
              <a:gdLst/>
              <a:ahLst/>
              <a:cxnLst/>
              <a:rect r="r" b="b" t="t" l="l"/>
              <a:pathLst>
                <a:path h="4635500" w="4762500">
                  <a:moveTo>
                    <a:pt x="0" y="0"/>
                  </a:moveTo>
                  <a:lnTo>
                    <a:pt x="0" y="4635500"/>
                  </a:lnTo>
                  <a:lnTo>
                    <a:pt x="4762500" y="3911600"/>
                  </a:lnTo>
                  <a:lnTo>
                    <a:pt x="4762500" y="0"/>
                  </a:lnTo>
                  <a:close/>
                </a:path>
              </a:pathLst>
            </a:custGeom>
            <a:blipFill>
              <a:blip r:embed="rId3"/>
              <a:stretch>
                <a:fillRect l="-23132" t="0" r="-23132" b="0"/>
              </a:stretch>
            </a:blipFill>
          </p:spPr>
        </p:sp>
      </p:grpSp>
      <p:sp>
        <p:nvSpPr>
          <p:cNvPr name="TextBox 15" id="15"/>
          <p:cNvSpPr txBox="true"/>
          <p:nvPr/>
        </p:nvSpPr>
        <p:spPr>
          <a:xfrm rot="0">
            <a:off x="9806473" y="459740"/>
            <a:ext cx="3821298" cy="1061720"/>
          </a:xfrm>
          <a:prstGeom prst="rect">
            <a:avLst/>
          </a:prstGeom>
        </p:spPr>
        <p:txBody>
          <a:bodyPr anchor="t" rtlCol="false" tIns="0" lIns="0" bIns="0" rIns="0">
            <a:spAutoFit/>
          </a:bodyPr>
          <a:lstStyle/>
          <a:p>
            <a:pPr algn="l">
              <a:lnSpc>
                <a:spcPts val="8514"/>
              </a:lnSpc>
            </a:pPr>
            <a:r>
              <a:rPr lang="en-US" sz="6499">
                <a:solidFill>
                  <a:srgbClr val="FFFFFF"/>
                </a:solidFill>
                <a:latin typeface="Anton"/>
                <a:ea typeface="Anton"/>
                <a:cs typeface="Anton"/>
                <a:sym typeface="Anton"/>
              </a:rPr>
              <a:t>APPROACH</a:t>
            </a:r>
          </a:p>
        </p:txBody>
      </p:sp>
      <p:sp>
        <p:nvSpPr>
          <p:cNvPr name="TextBox 16" id="16"/>
          <p:cNvSpPr txBox="true"/>
          <p:nvPr/>
        </p:nvSpPr>
        <p:spPr>
          <a:xfrm rot="0">
            <a:off x="7217044" y="1225664"/>
            <a:ext cx="10473438" cy="9982783"/>
          </a:xfrm>
          <a:prstGeom prst="rect">
            <a:avLst/>
          </a:prstGeom>
        </p:spPr>
        <p:txBody>
          <a:bodyPr anchor="t" rtlCol="false" tIns="0" lIns="0" bIns="0" rIns="0">
            <a:spAutoFit/>
          </a:bodyPr>
          <a:lstStyle/>
          <a:p>
            <a:pPr algn="just">
              <a:lnSpc>
                <a:spcPts val="5910"/>
              </a:lnSpc>
            </a:pPr>
          </a:p>
          <a:p>
            <a:pPr algn="just" marL="552706" indent="-276353" lvl="1">
              <a:lnSpc>
                <a:spcPts val="3584"/>
              </a:lnSpc>
              <a:buAutoNum type="arabicPeriod" startAt="1"/>
            </a:pPr>
            <a:r>
              <a:rPr lang="en-US" b="true" sz="2560">
                <a:solidFill>
                  <a:srgbClr val="FFFFFF"/>
                </a:solidFill>
                <a:latin typeface="Open Sans Semi-Bold"/>
                <a:ea typeface="Open Sans Semi-Bold"/>
                <a:cs typeface="Open Sans Semi-Bold"/>
                <a:sym typeface="Open Sans Semi-Bold"/>
              </a:rPr>
              <a:t>Import Libraries:</a:t>
            </a:r>
          </a:p>
          <a:p>
            <a:pPr algn="just" marL="1105413" indent="-368471" lvl="2">
              <a:lnSpc>
                <a:spcPts val="3584"/>
              </a:lnSpc>
              <a:buFont typeface="Arial"/>
              <a:buChar char="⚬"/>
            </a:pPr>
            <a:r>
              <a:rPr lang="en-US" sz="2560">
                <a:solidFill>
                  <a:srgbClr val="FFFFFF"/>
                </a:solidFill>
                <a:latin typeface="Open Sans"/>
                <a:ea typeface="Open Sans"/>
                <a:cs typeface="Open Sans"/>
                <a:sym typeface="Open Sans"/>
              </a:rPr>
              <a:t>Import necessary libraries, including pandas for data manipulation, folium for creating maps, and networkx for working with graphs.</a:t>
            </a:r>
          </a:p>
          <a:p>
            <a:pPr algn="just" marL="552706" indent="-276353" lvl="1">
              <a:lnSpc>
                <a:spcPts val="3584"/>
              </a:lnSpc>
              <a:buAutoNum type="arabicPeriod" startAt="1"/>
            </a:pPr>
            <a:r>
              <a:rPr lang="en-US" b="true" sz="2560">
                <a:solidFill>
                  <a:srgbClr val="FFFFFF"/>
                </a:solidFill>
                <a:latin typeface="Open Sans Semi-Bold"/>
                <a:ea typeface="Open Sans Semi-Bold"/>
                <a:cs typeface="Open Sans Semi-Bold"/>
                <a:sym typeface="Open Sans Semi-Bold"/>
              </a:rPr>
              <a:t>Haversine Formula Function (calculate_distance):</a:t>
            </a:r>
          </a:p>
          <a:p>
            <a:pPr algn="just" marL="1105413" indent="-368471" lvl="2">
              <a:lnSpc>
                <a:spcPts val="3584"/>
              </a:lnSpc>
              <a:buFont typeface="Arial"/>
              <a:buChar char="⚬"/>
            </a:pPr>
            <a:r>
              <a:rPr lang="en-US" sz="2560">
                <a:solidFill>
                  <a:srgbClr val="FFFFFF"/>
                </a:solidFill>
                <a:latin typeface="Open Sans"/>
                <a:ea typeface="Open Sans"/>
                <a:cs typeface="Open Sans"/>
                <a:sym typeface="Open Sans"/>
              </a:rPr>
              <a:t>Define a function that calculates the distance between two points on the Earth's surface using their latitude and longitude.</a:t>
            </a:r>
          </a:p>
          <a:p>
            <a:pPr algn="just" marL="552706" indent="-276353" lvl="1">
              <a:lnSpc>
                <a:spcPts val="3584"/>
              </a:lnSpc>
              <a:buAutoNum type="arabicPeriod" startAt="1"/>
            </a:pPr>
            <a:r>
              <a:rPr lang="en-US" b="true" sz="2560">
                <a:solidFill>
                  <a:srgbClr val="FFFFFF"/>
                </a:solidFill>
                <a:latin typeface="Open Sans Semi-Bold"/>
                <a:ea typeface="Open Sans Semi-Bold"/>
                <a:cs typeface="Open Sans Semi-Bold"/>
                <a:sym typeface="Open Sans Semi-Bold"/>
              </a:rPr>
              <a:t>Read Data:</a:t>
            </a:r>
          </a:p>
          <a:p>
            <a:pPr algn="just" marL="1105413" indent="-368471" lvl="2">
              <a:lnSpc>
                <a:spcPts val="3584"/>
              </a:lnSpc>
              <a:buFont typeface="Arial"/>
              <a:buChar char="⚬"/>
            </a:pPr>
            <a:r>
              <a:rPr lang="en-US" sz="2560">
                <a:solidFill>
                  <a:srgbClr val="FFFFFF"/>
                </a:solidFill>
                <a:latin typeface="Open Sans"/>
                <a:ea typeface="Open Sans"/>
                <a:cs typeface="Open Sans"/>
                <a:sym typeface="Open Sans"/>
              </a:rPr>
              <a:t>Read city data from an Excel file using pandas.</a:t>
            </a:r>
          </a:p>
          <a:p>
            <a:pPr algn="just" marL="552706" indent="-276353" lvl="1">
              <a:lnSpc>
                <a:spcPts val="3584"/>
              </a:lnSpc>
              <a:buAutoNum type="arabicPeriod" startAt="1"/>
            </a:pPr>
            <a:r>
              <a:rPr lang="en-US" b="true" sz="2560">
                <a:solidFill>
                  <a:srgbClr val="FFFFFF"/>
                </a:solidFill>
                <a:latin typeface="Open Sans Semi-Bold"/>
                <a:ea typeface="Open Sans Semi-Bold"/>
                <a:cs typeface="Open Sans Semi-Bold"/>
                <a:sym typeface="Open Sans Semi-Bold"/>
              </a:rPr>
              <a:t>User Input:</a:t>
            </a:r>
          </a:p>
          <a:p>
            <a:pPr algn="just" marL="1105413" indent="-368471" lvl="2">
              <a:lnSpc>
                <a:spcPts val="3584"/>
              </a:lnSpc>
              <a:buFont typeface="Arial"/>
              <a:buChar char="⚬"/>
            </a:pPr>
            <a:r>
              <a:rPr lang="en-US" sz="2560">
                <a:solidFill>
                  <a:srgbClr val="FFFFFF"/>
                </a:solidFill>
                <a:latin typeface="Open Sans"/>
                <a:ea typeface="Open Sans"/>
                <a:cs typeface="Open Sans"/>
                <a:sym typeface="Open Sans"/>
              </a:rPr>
              <a:t>Take user input for the source and destination cities.</a:t>
            </a:r>
          </a:p>
          <a:p>
            <a:pPr algn="just" marL="552706" indent="-276353" lvl="1">
              <a:lnSpc>
                <a:spcPts val="3584"/>
              </a:lnSpc>
              <a:buAutoNum type="arabicPeriod" startAt="1"/>
            </a:pPr>
            <a:r>
              <a:rPr lang="en-US" b="true" sz="2560">
                <a:solidFill>
                  <a:srgbClr val="FFFFFF"/>
                </a:solidFill>
                <a:latin typeface="Open Sans Semi-Bold"/>
                <a:ea typeface="Open Sans Semi-Bold"/>
                <a:cs typeface="Open Sans Semi-Bold"/>
                <a:sym typeface="Open Sans Semi-Bold"/>
              </a:rPr>
              <a:t>Find Cities in DataFrame:</a:t>
            </a:r>
          </a:p>
          <a:p>
            <a:pPr algn="just" marL="1105413" indent="-368471" lvl="2">
              <a:lnSpc>
                <a:spcPts val="3584"/>
              </a:lnSpc>
              <a:buFont typeface="Arial"/>
              <a:buChar char="⚬"/>
            </a:pPr>
            <a:r>
              <a:rPr lang="en-US" sz="2560">
                <a:solidFill>
                  <a:srgbClr val="FFFFFF"/>
                </a:solidFill>
                <a:latin typeface="Open Sans"/>
                <a:ea typeface="Open Sans"/>
                <a:cs typeface="Open Sans"/>
                <a:sym typeface="Open Sans"/>
              </a:rPr>
              <a:t>Search for the source and destination cities in the DataFrame.</a:t>
            </a:r>
          </a:p>
          <a:p>
            <a:pPr algn="just" marL="552706" indent="-276353" lvl="1">
              <a:lnSpc>
                <a:spcPts val="3584"/>
              </a:lnSpc>
              <a:buAutoNum type="arabicPeriod" startAt="1"/>
            </a:pPr>
            <a:r>
              <a:rPr lang="en-US" b="true" sz="2560">
                <a:solidFill>
                  <a:srgbClr val="FFFFFF"/>
                </a:solidFill>
                <a:latin typeface="Open Sans Semi-Bold"/>
                <a:ea typeface="Open Sans Semi-Bold"/>
                <a:cs typeface="Open Sans Semi-Bold"/>
                <a:sym typeface="Open Sans Semi-Bold"/>
              </a:rPr>
              <a:t>Calculate Distances:</a:t>
            </a:r>
          </a:p>
          <a:p>
            <a:pPr algn="just" marL="1105413" indent="-368471" lvl="2">
              <a:lnSpc>
                <a:spcPts val="3584"/>
              </a:lnSpc>
              <a:buFont typeface="Arial"/>
              <a:buChar char="⚬"/>
            </a:pPr>
            <a:r>
              <a:rPr lang="en-US" sz="2560">
                <a:solidFill>
                  <a:srgbClr val="FFFFFF"/>
                </a:solidFill>
                <a:latin typeface="Open Sans"/>
                <a:ea typeface="Open Sans"/>
                <a:cs typeface="Open Sans"/>
                <a:sym typeface="Open Sans"/>
              </a:rPr>
              <a:t>If both source and destination cities are found, calculate the distances from the source city to all other cities using the Haversine formula and add them to the DataFrame.</a:t>
            </a:r>
          </a:p>
          <a:p>
            <a:pPr algn="just">
              <a:lnSpc>
                <a:spcPts val="3173"/>
              </a:lnSpc>
            </a:pPr>
          </a:p>
          <a:p>
            <a:pPr algn="just">
              <a:lnSpc>
                <a:spcPts val="3173"/>
              </a:lnSpc>
              <a:spcBef>
                <a:spcPct val="0"/>
              </a:spcBef>
            </a:pPr>
          </a:p>
          <a:p>
            <a:pPr algn="just">
              <a:lnSpc>
                <a:spcPts val="317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25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2">
              <a:alphaModFix amt="25000"/>
            </a:blip>
            <a:stretch>
              <a:fillRect l="0" t="0" r="-573" b="0"/>
            </a:stretch>
          </a:blipFill>
        </p:spPr>
      </p:sp>
      <p:grpSp>
        <p:nvGrpSpPr>
          <p:cNvPr name="Group 10" id="10"/>
          <p:cNvGrpSpPr/>
          <p:nvPr/>
        </p:nvGrpSpPr>
        <p:grpSpPr>
          <a:xfrm rot="-5400000">
            <a:off x="17608159" y="8578459"/>
            <a:ext cx="997448" cy="362234"/>
            <a:chOff x="0" y="0"/>
            <a:chExt cx="1154854" cy="419398"/>
          </a:xfrm>
        </p:grpSpPr>
        <p:sp>
          <p:nvSpPr>
            <p:cNvPr name="Freeform 11" id="11"/>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2" id="12"/>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379129" y="3268860"/>
            <a:ext cx="7210418" cy="7018140"/>
            <a:chOff x="0" y="0"/>
            <a:chExt cx="4762500" cy="4635500"/>
          </a:xfrm>
        </p:grpSpPr>
        <p:sp>
          <p:nvSpPr>
            <p:cNvPr name="Freeform 14" id="14"/>
            <p:cNvSpPr/>
            <p:nvPr/>
          </p:nvSpPr>
          <p:spPr>
            <a:xfrm flipH="false" flipV="false" rot="0">
              <a:off x="0" y="0"/>
              <a:ext cx="4762500" cy="4635500"/>
            </a:xfrm>
            <a:custGeom>
              <a:avLst/>
              <a:gdLst/>
              <a:ahLst/>
              <a:cxnLst/>
              <a:rect r="r" b="b" t="t" l="l"/>
              <a:pathLst>
                <a:path h="4635500" w="4762500">
                  <a:moveTo>
                    <a:pt x="0" y="0"/>
                  </a:moveTo>
                  <a:lnTo>
                    <a:pt x="0" y="4635500"/>
                  </a:lnTo>
                  <a:lnTo>
                    <a:pt x="4762500" y="3911600"/>
                  </a:lnTo>
                  <a:lnTo>
                    <a:pt x="4762500" y="0"/>
                  </a:lnTo>
                  <a:close/>
                </a:path>
              </a:pathLst>
            </a:custGeom>
            <a:blipFill>
              <a:blip r:embed="rId3"/>
              <a:stretch>
                <a:fillRect l="-23132" t="0" r="-23132" b="0"/>
              </a:stretch>
            </a:blipFill>
          </p:spPr>
        </p:sp>
      </p:grpSp>
      <p:sp>
        <p:nvSpPr>
          <p:cNvPr name="TextBox 15" id="15"/>
          <p:cNvSpPr txBox="true"/>
          <p:nvPr/>
        </p:nvSpPr>
        <p:spPr>
          <a:xfrm rot="0">
            <a:off x="9806473" y="459740"/>
            <a:ext cx="3821298" cy="1061720"/>
          </a:xfrm>
          <a:prstGeom prst="rect">
            <a:avLst/>
          </a:prstGeom>
        </p:spPr>
        <p:txBody>
          <a:bodyPr anchor="t" rtlCol="false" tIns="0" lIns="0" bIns="0" rIns="0">
            <a:spAutoFit/>
          </a:bodyPr>
          <a:lstStyle/>
          <a:p>
            <a:pPr algn="l">
              <a:lnSpc>
                <a:spcPts val="8514"/>
              </a:lnSpc>
            </a:pPr>
            <a:r>
              <a:rPr lang="en-US" sz="6499">
                <a:solidFill>
                  <a:srgbClr val="FFFFFF"/>
                </a:solidFill>
                <a:latin typeface="Anton"/>
                <a:ea typeface="Anton"/>
                <a:cs typeface="Anton"/>
                <a:sym typeface="Anton"/>
              </a:rPr>
              <a:t>APPROACH</a:t>
            </a:r>
          </a:p>
        </p:txBody>
      </p:sp>
      <p:sp>
        <p:nvSpPr>
          <p:cNvPr name="TextBox 16" id="16"/>
          <p:cNvSpPr txBox="true"/>
          <p:nvPr/>
        </p:nvSpPr>
        <p:spPr>
          <a:xfrm rot="0">
            <a:off x="6974484" y="1540510"/>
            <a:ext cx="11132399" cy="9631721"/>
          </a:xfrm>
          <a:prstGeom prst="rect">
            <a:avLst/>
          </a:prstGeom>
        </p:spPr>
        <p:txBody>
          <a:bodyPr anchor="t" rtlCol="false" tIns="0" lIns="0" bIns="0" rIns="0">
            <a:spAutoFit/>
          </a:bodyPr>
          <a:lstStyle/>
          <a:p>
            <a:pPr algn="just">
              <a:lnSpc>
                <a:spcPts val="3230"/>
              </a:lnSpc>
            </a:pPr>
            <a:r>
              <a:rPr lang="en-US" sz="2307" b="true">
                <a:solidFill>
                  <a:srgbClr val="FFFFFF"/>
                </a:solidFill>
                <a:latin typeface="Open Sans Semi-Bold"/>
                <a:ea typeface="Open Sans Semi-Bold"/>
                <a:cs typeface="Open Sans Semi-Bold"/>
                <a:sym typeface="Open Sans Semi-Bold"/>
              </a:rPr>
              <a:t>7.Display Distance Table:</a:t>
            </a:r>
          </a:p>
          <a:p>
            <a:pPr algn="just">
              <a:lnSpc>
                <a:spcPts val="3230"/>
              </a:lnSpc>
            </a:pPr>
            <a:r>
              <a:rPr lang="en-US" sz="2307">
                <a:solidFill>
                  <a:srgbClr val="FFFFFF"/>
                </a:solidFill>
                <a:latin typeface="Open Sans"/>
                <a:ea typeface="Open Sans"/>
                <a:cs typeface="Open Sans"/>
                <a:sym typeface="Open Sans"/>
              </a:rPr>
              <a:t>      </a:t>
            </a:r>
            <a:r>
              <a:rPr lang="en-US" sz="2307">
                <a:solidFill>
                  <a:srgbClr val="FFFFFF"/>
                </a:solidFill>
                <a:latin typeface="Open Sans"/>
                <a:ea typeface="Open Sans"/>
                <a:cs typeface="Open Sans"/>
                <a:sym typeface="Open Sans"/>
              </a:rPr>
              <a:t>Print a table showing each city and its distance from the source city.</a:t>
            </a:r>
          </a:p>
          <a:p>
            <a:pPr algn="just">
              <a:lnSpc>
                <a:spcPts val="3230"/>
              </a:lnSpc>
            </a:pPr>
            <a:r>
              <a:rPr lang="en-US" sz="2307">
                <a:solidFill>
                  <a:srgbClr val="FFFFFF"/>
                </a:solidFill>
                <a:latin typeface="Open Sans"/>
                <a:ea typeface="Open Sans"/>
                <a:cs typeface="Open Sans"/>
                <a:sym typeface="Open Sans"/>
              </a:rPr>
              <a:t>8.</a:t>
            </a:r>
            <a:r>
              <a:rPr lang="en-US" sz="2307" b="true">
                <a:solidFill>
                  <a:srgbClr val="FFFFFF"/>
                </a:solidFill>
                <a:latin typeface="Open Sans Semi-Bold"/>
                <a:ea typeface="Open Sans Semi-Bold"/>
                <a:cs typeface="Open Sans Semi-Bold"/>
                <a:sym typeface="Open Sans Semi-Bold"/>
              </a:rPr>
              <a:t>Create Folium Map:</a:t>
            </a:r>
          </a:p>
          <a:p>
            <a:pPr algn="just" marL="996250" indent="-332083" lvl="2">
              <a:lnSpc>
                <a:spcPts val="3230"/>
              </a:lnSpc>
              <a:buAutoNum type="alphaLcPeriod" startAt="1"/>
            </a:pPr>
            <a:r>
              <a:rPr lang="en-US" sz="2307">
                <a:solidFill>
                  <a:srgbClr val="FFFFFF"/>
                </a:solidFill>
                <a:latin typeface="Open Sans"/>
                <a:ea typeface="Open Sans"/>
                <a:cs typeface="Open Sans"/>
                <a:sym typeface="Open Sans"/>
              </a:rPr>
              <a:t>Create a Folium map centered around the source city.</a:t>
            </a:r>
          </a:p>
          <a:p>
            <a:pPr algn="just" marL="996250" indent="-332083" lvl="2">
              <a:lnSpc>
                <a:spcPts val="3230"/>
              </a:lnSpc>
              <a:buAutoNum type="alphaLcPeriod" startAt="1"/>
            </a:pPr>
            <a:r>
              <a:rPr lang="en-US" sz="2307">
                <a:solidFill>
                  <a:srgbClr val="FFFFFF"/>
                </a:solidFill>
                <a:latin typeface="Open Sans"/>
                <a:ea typeface="Open Sans"/>
                <a:cs typeface="Open Sans"/>
                <a:sym typeface="Open Sans"/>
              </a:rPr>
              <a:t>Add markers for each city and highlight the source and destination cities with red markers.</a:t>
            </a:r>
          </a:p>
          <a:p>
            <a:pPr algn="just">
              <a:lnSpc>
                <a:spcPts val="3230"/>
              </a:lnSpc>
            </a:pPr>
            <a:r>
              <a:rPr lang="en-US" sz="2307">
                <a:solidFill>
                  <a:srgbClr val="FFFFFF"/>
                </a:solidFill>
                <a:latin typeface="Open Sans"/>
                <a:ea typeface="Open Sans"/>
                <a:cs typeface="Open Sans"/>
                <a:sym typeface="Open Sans"/>
              </a:rPr>
              <a:t>9.</a:t>
            </a:r>
            <a:r>
              <a:rPr lang="en-US" sz="2307" b="true">
                <a:solidFill>
                  <a:srgbClr val="FFFFFF"/>
                </a:solidFill>
                <a:latin typeface="Open Sans Semi-Bold"/>
                <a:ea typeface="Open Sans Semi-Bold"/>
                <a:cs typeface="Open Sans Semi-Bold"/>
                <a:sym typeface="Open Sans Semi-Bold"/>
              </a:rPr>
              <a:t>Create NetworkX Graph:</a:t>
            </a:r>
          </a:p>
          <a:p>
            <a:pPr algn="just" marL="996250" indent="-332083" lvl="2">
              <a:lnSpc>
                <a:spcPts val="3230"/>
              </a:lnSpc>
              <a:buAutoNum type="alphaLcPeriod" startAt="1"/>
            </a:pPr>
            <a:r>
              <a:rPr lang="en-US" sz="2307">
                <a:solidFill>
                  <a:srgbClr val="FFFFFF"/>
                </a:solidFill>
                <a:latin typeface="Open Sans"/>
                <a:ea typeface="Open Sans"/>
                <a:cs typeface="Open Sans"/>
                <a:sym typeface="Open Sans"/>
              </a:rPr>
              <a:t>Create an undirected graph using NetworkX to represent connections between cities.</a:t>
            </a:r>
          </a:p>
          <a:p>
            <a:pPr algn="just" marL="996250" indent="-332083" lvl="2">
              <a:lnSpc>
                <a:spcPts val="3230"/>
              </a:lnSpc>
              <a:buAutoNum type="alphaLcPeriod" startAt="1"/>
            </a:pPr>
            <a:r>
              <a:rPr lang="en-US" sz="2307">
                <a:solidFill>
                  <a:srgbClr val="FFFFFF"/>
                </a:solidFill>
                <a:latin typeface="Open Sans"/>
                <a:ea typeface="Open Sans"/>
                <a:cs typeface="Open Sans"/>
                <a:sym typeface="Open Sans"/>
              </a:rPr>
              <a:t>Add nodes for each city and edges with weights representing distances.</a:t>
            </a:r>
          </a:p>
          <a:p>
            <a:pPr algn="just">
              <a:lnSpc>
                <a:spcPts val="3230"/>
              </a:lnSpc>
            </a:pPr>
            <a:r>
              <a:rPr lang="en-US" sz="2307">
                <a:solidFill>
                  <a:srgbClr val="FFFFFF"/>
                </a:solidFill>
                <a:latin typeface="Open Sans"/>
                <a:ea typeface="Open Sans"/>
                <a:cs typeface="Open Sans"/>
                <a:sym typeface="Open Sans"/>
              </a:rPr>
              <a:t>10.</a:t>
            </a:r>
            <a:r>
              <a:rPr lang="en-US" sz="2307" b="true">
                <a:solidFill>
                  <a:srgbClr val="FFFFFF"/>
                </a:solidFill>
                <a:latin typeface="Open Sans Semi-Bold"/>
                <a:ea typeface="Open Sans Semi-Bold"/>
                <a:cs typeface="Open Sans Semi-Bold"/>
                <a:sym typeface="Open Sans Semi-Bold"/>
              </a:rPr>
              <a:t>Find Minimum Spanning Tree (Prim's Algorithm):</a:t>
            </a:r>
          </a:p>
          <a:p>
            <a:pPr algn="just">
              <a:lnSpc>
                <a:spcPts val="3230"/>
              </a:lnSpc>
            </a:pPr>
            <a:r>
              <a:rPr lang="en-US" sz="2307">
                <a:solidFill>
                  <a:srgbClr val="FFFFFF"/>
                </a:solidFill>
                <a:latin typeface="Open Sans"/>
                <a:ea typeface="Open Sans"/>
                <a:cs typeface="Open Sans"/>
                <a:sym typeface="Open Sans"/>
              </a:rPr>
              <a:t>     </a:t>
            </a:r>
            <a:r>
              <a:rPr lang="en-US" sz="2307">
                <a:solidFill>
                  <a:srgbClr val="FFFFFF"/>
                </a:solidFill>
                <a:latin typeface="Open Sans"/>
                <a:ea typeface="Open Sans"/>
                <a:cs typeface="Open Sans"/>
                <a:sym typeface="Open Sans"/>
              </a:rPr>
              <a:t>Use Prim's algorithm to find the minimum spanning tree (MST) of the graph.</a:t>
            </a:r>
          </a:p>
          <a:p>
            <a:pPr algn="just">
              <a:lnSpc>
                <a:spcPts val="3230"/>
              </a:lnSpc>
            </a:pPr>
            <a:r>
              <a:rPr lang="en-US" sz="2307">
                <a:solidFill>
                  <a:srgbClr val="FFFFFF"/>
                </a:solidFill>
                <a:latin typeface="Open Sans"/>
                <a:ea typeface="Open Sans"/>
                <a:cs typeface="Open Sans"/>
                <a:sym typeface="Open Sans"/>
              </a:rPr>
              <a:t>11.</a:t>
            </a:r>
            <a:r>
              <a:rPr lang="en-US" sz="2307" b="true">
                <a:solidFill>
                  <a:srgbClr val="FFFFFF"/>
                </a:solidFill>
                <a:latin typeface="Open Sans Semi-Bold"/>
                <a:ea typeface="Open Sans Semi-Bold"/>
                <a:cs typeface="Open Sans Semi-Bold"/>
                <a:sym typeface="Open Sans Semi-Bold"/>
              </a:rPr>
              <a:t>Display MST on Folium Map:</a:t>
            </a:r>
          </a:p>
          <a:p>
            <a:pPr algn="just">
              <a:lnSpc>
                <a:spcPts val="3230"/>
              </a:lnSpc>
            </a:pPr>
            <a:r>
              <a:rPr lang="en-US" sz="2307">
                <a:solidFill>
                  <a:srgbClr val="FFFFFF"/>
                </a:solidFill>
                <a:latin typeface="Open Sans"/>
                <a:ea typeface="Open Sans"/>
                <a:cs typeface="Open Sans"/>
                <a:sym typeface="Open Sans"/>
              </a:rPr>
              <a:t>     </a:t>
            </a:r>
            <a:r>
              <a:rPr lang="en-US" sz="2307">
                <a:solidFill>
                  <a:srgbClr val="FFFFFF"/>
                </a:solidFill>
                <a:latin typeface="Open Sans"/>
                <a:ea typeface="Open Sans"/>
                <a:cs typeface="Open Sans"/>
                <a:sym typeface="Open Sans"/>
              </a:rPr>
              <a:t>Add the edges of the MST to the Folium map in green.</a:t>
            </a:r>
          </a:p>
          <a:p>
            <a:pPr algn="just">
              <a:lnSpc>
                <a:spcPts val="3230"/>
              </a:lnSpc>
            </a:pPr>
            <a:r>
              <a:rPr lang="en-US" sz="2307">
                <a:solidFill>
                  <a:srgbClr val="FFFFFF"/>
                </a:solidFill>
                <a:latin typeface="Open Sans"/>
                <a:ea typeface="Open Sans"/>
                <a:cs typeface="Open Sans"/>
                <a:sym typeface="Open Sans"/>
              </a:rPr>
              <a:t>     Apply A* on mst</a:t>
            </a:r>
          </a:p>
          <a:p>
            <a:pPr algn="just">
              <a:lnSpc>
                <a:spcPts val="3230"/>
              </a:lnSpc>
            </a:pPr>
            <a:r>
              <a:rPr lang="en-US" sz="2307">
                <a:solidFill>
                  <a:srgbClr val="FFFFFF"/>
                </a:solidFill>
                <a:latin typeface="Open Sans"/>
                <a:ea typeface="Open Sans"/>
                <a:cs typeface="Open Sans"/>
                <a:sym typeface="Open Sans"/>
              </a:rPr>
              <a:t>12.</a:t>
            </a:r>
            <a:r>
              <a:rPr lang="en-US" sz="2307" b="true">
                <a:solidFill>
                  <a:srgbClr val="FFFFFF"/>
                </a:solidFill>
                <a:latin typeface="Open Sans Semi-Bold"/>
                <a:ea typeface="Open Sans Semi-Bold"/>
                <a:cs typeface="Open Sans Semi-Bold"/>
                <a:sym typeface="Open Sans Semi-Bold"/>
              </a:rPr>
              <a:t>Save Map:</a:t>
            </a:r>
          </a:p>
          <a:p>
            <a:pPr algn="just">
              <a:lnSpc>
                <a:spcPts val="3230"/>
              </a:lnSpc>
            </a:pPr>
            <a:r>
              <a:rPr lang="en-US" sz="2307">
                <a:solidFill>
                  <a:srgbClr val="FFFFFF"/>
                </a:solidFill>
                <a:latin typeface="Open Sans"/>
                <a:ea typeface="Open Sans"/>
                <a:cs typeface="Open Sans"/>
                <a:sym typeface="Open Sans"/>
              </a:rPr>
              <a:t>     </a:t>
            </a:r>
            <a:r>
              <a:rPr lang="en-US" sz="2307">
                <a:solidFill>
                  <a:srgbClr val="FFFFFF"/>
                </a:solidFill>
                <a:latin typeface="Open Sans"/>
                <a:ea typeface="Open Sans"/>
                <a:cs typeface="Open Sans"/>
                <a:sym typeface="Open Sans"/>
              </a:rPr>
              <a:t>Save the Folium map with the minimum spanning tree as an HTML file.</a:t>
            </a:r>
          </a:p>
          <a:p>
            <a:pPr algn="just">
              <a:lnSpc>
                <a:spcPts val="3230"/>
              </a:lnSpc>
            </a:pPr>
            <a:r>
              <a:rPr lang="en-US" sz="2307">
                <a:solidFill>
                  <a:srgbClr val="FFFFFF"/>
                </a:solidFill>
                <a:latin typeface="Open Sans"/>
                <a:ea typeface="Open Sans"/>
                <a:cs typeface="Open Sans"/>
                <a:sym typeface="Open Sans"/>
              </a:rPr>
              <a:t>13.</a:t>
            </a:r>
            <a:r>
              <a:rPr lang="en-US" sz="2307" b="true">
                <a:solidFill>
                  <a:srgbClr val="FFFFFF"/>
                </a:solidFill>
                <a:latin typeface="Open Sans Semi-Bold"/>
                <a:ea typeface="Open Sans Semi-Bold"/>
                <a:cs typeface="Open Sans Semi-Bold"/>
                <a:sym typeface="Open Sans Semi-Bold"/>
              </a:rPr>
              <a:t>Print Output:</a:t>
            </a:r>
          </a:p>
          <a:p>
            <a:pPr algn="just">
              <a:lnSpc>
                <a:spcPts val="3230"/>
              </a:lnSpc>
            </a:pPr>
            <a:r>
              <a:rPr lang="en-US" sz="2307">
                <a:solidFill>
                  <a:srgbClr val="FFFFFF"/>
                </a:solidFill>
                <a:latin typeface="Open Sans"/>
                <a:ea typeface="Open Sans"/>
                <a:cs typeface="Open Sans"/>
                <a:sym typeface="Open Sans"/>
              </a:rPr>
              <a:t>    </a:t>
            </a:r>
            <a:r>
              <a:rPr lang="en-US" sz="2307">
                <a:solidFill>
                  <a:srgbClr val="FFFFFF"/>
                </a:solidFill>
                <a:latin typeface="Open Sans"/>
                <a:ea typeface="Open Sans"/>
                <a:cs typeface="Open Sans"/>
                <a:sym typeface="Open Sans"/>
              </a:rPr>
              <a:t>Print messages indicating the completion of the process or an error if one or both of the specified cities are not found.</a:t>
            </a:r>
          </a:p>
          <a:p>
            <a:pPr algn="just">
              <a:lnSpc>
                <a:spcPts val="2855"/>
              </a:lnSpc>
            </a:pPr>
          </a:p>
          <a:p>
            <a:pPr algn="just">
              <a:lnSpc>
                <a:spcPts val="2855"/>
              </a:lnSpc>
            </a:pPr>
          </a:p>
          <a:p>
            <a:pPr algn="just">
              <a:lnSpc>
                <a:spcPts val="2855"/>
              </a:lnSpc>
              <a:spcBef>
                <a:spcPct val="0"/>
              </a:spcBef>
            </a:pPr>
          </a:p>
          <a:p>
            <a:pPr algn="just">
              <a:lnSpc>
                <a:spcPts val="285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507" r="0" b="-7159"/>
            </a:stretch>
          </a:blipFill>
        </p:spPr>
      </p:sp>
      <p:sp>
        <p:nvSpPr>
          <p:cNvPr name="Freeform 3" id="3"/>
          <p:cNvSpPr/>
          <p:nvPr/>
        </p:nvSpPr>
        <p:spPr>
          <a:xfrm flipH="false" flipV="false" rot="0">
            <a:off x="13144500" y="-33681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35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3">
              <a:alphaModFix amt="35000"/>
            </a:blip>
            <a:stretch>
              <a:fillRect l="0" t="0" r="-573" b="0"/>
            </a:stretch>
          </a:blipFill>
        </p:spPr>
      </p:sp>
      <p:grpSp>
        <p:nvGrpSpPr>
          <p:cNvPr name="Group 12" id="12"/>
          <p:cNvGrpSpPr/>
          <p:nvPr/>
        </p:nvGrpSpPr>
        <p:grpSpPr>
          <a:xfrm rot="-5400000">
            <a:off x="17608159" y="8578459"/>
            <a:ext cx="997448" cy="362234"/>
            <a:chOff x="0" y="0"/>
            <a:chExt cx="1154854" cy="419398"/>
          </a:xfrm>
        </p:grpSpPr>
        <p:sp>
          <p:nvSpPr>
            <p:cNvPr name="Freeform 13" id="13"/>
            <p:cNvSpPr/>
            <p:nvPr/>
          </p:nvSpPr>
          <p:spPr>
            <a:xfrm flipH="false" flipV="false" rot="0">
              <a:off x="0" y="0"/>
              <a:ext cx="1154854" cy="419398"/>
            </a:xfrm>
            <a:custGeom>
              <a:avLst/>
              <a:gdLst/>
              <a:ahLst/>
              <a:cxnLst/>
              <a:rect r="r" b="b" t="t" l="l"/>
              <a:pathLst>
                <a:path h="419398" w="1154854">
                  <a:moveTo>
                    <a:pt x="577427" y="0"/>
                  </a:moveTo>
                  <a:lnTo>
                    <a:pt x="1154854" y="419398"/>
                  </a:lnTo>
                  <a:lnTo>
                    <a:pt x="0" y="419398"/>
                  </a:lnTo>
                  <a:lnTo>
                    <a:pt x="577427" y="0"/>
                  </a:lnTo>
                  <a:close/>
                </a:path>
              </a:pathLst>
            </a:custGeom>
            <a:gradFill rotWithShape="true">
              <a:gsLst>
                <a:gs pos="0">
                  <a:srgbClr val="591C53">
                    <a:alpha val="100000"/>
                  </a:srgbClr>
                </a:gs>
                <a:gs pos="100000">
                  <a:srgbClr val="FF1F76">
                    <a:alpha val="100000"/>
                  </a:srgbClr>
                </a:gs>
              </a:gsLst>
              <a:lin ang="0"/>
            </a:gradFill>
          </p:spPr>
        </p:sp>
        <p:sp>
          <p:nvSpPr>
            <p:cNvPr name="TextBox 14" id="14"/>
            <p:cNvSpPr txBox="true"/>
            <p:nvPr/>
          </p:nvSpPr>
          <p:spPr>
            <a:xfrm>
              <a:off x="180446" y="156621"/>
              <a:ext cx="793962" cy="23282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690482" y="3996035"/>
            <a:ext cx="7975267" cy="1278294"/>
            <a:chOff x="0" y="0"/>
            <a:chExt cx="5057722" cy="810663"/>
          </a:xfrm>
        </p:grpSpPr>
        <p:sp>
          <p:nvSpPr>
            <p:cNvPr name="Freeform 16" id="16"/>
            <p:cNvSpPr/>
            <p:nvPr/>
          </p:nvSpPr>
          <p:spPr>
            <a:xfrm flipH="false" flipV="false" rot="0">
              <a:off x="0" y="0"/>
              <a:ext cx="5057722" cy="810663"/>
            </a:xfrm>
            <a:custGeom>
              <a:avLst/>
              <a:gdLst/>
              <a:ahLst/>
              <a:cxnLst/>
              <a:rect r="r" b="b" t="t" l="l"/>
              <a:pathLst>
                <a:path h="810663" w="5057722">
                  <a:moveTo>
                    <a:pt x="4854522" y="0"/>
                  </a:moveTo>
                  <a:lnTo>
                    <a:pt x="203200" y="0"/>
                  </a:lnTo>
                  <a:lnTo>
                    <a:pt x="0" y="405332"/>
                  </a:lnTo>
                  <a:lnTo>
                    <a:pt x="203200" y="810663"/>
                  </a:lnTo>
                  <a:lnTo>
                    <a:pt x="4854522" y="810663"/>
                  </a:lnTo>
                  <a:lnTo>
                    <a:pt x="5057722" y="405332"/>
                  </a:lnTo>
                  <a:lnTo>
                    <a:pt x="4854522" y="0"/>
                  </a:lnTo>
                  <a:close/>
                </a:path>
              </a:pathLst>
            </a:custGeom>
            <a:gradFill rotWithShape="true">
              <a:gsLst>
                <a:gs pos="0">
                  <a:srgbClr val="591C53">
                    <a:alpha val="100000"/>
                  </a:srgbClr>
                </a:gs>
                <a:gs pos="100000">
                  <a:srgbClr val="FF1F76">
                    <a:alpha val="100000"/>
                  </a:srgbClr>
                </a:gs>
              </a:gsLst>
              <a:lin ang="0"/>
            </a:gradFill>
          </p:spPr>
        </p:sp>
        <p:sp>
          <p:nvSpPr>
            <p:cNvPr name="TextBox 17" id="17"/>
            <p:cNvSpPr txBox="true"/>
            <p:nvPr/>
          </p:nvSpPr>
          <p:spPr>
            <a:xfrm>
              <a:off x="152400" y="-38100"/>
              <a:ext cx="4752922" cy="84876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4577224" y="866542"/>
            <a:ext cx="8756035" cy="1050123"/>
            <a:chOff x="0" y="0"/>
            <a:chExt cx="5057722" cy="606580"/>
          </a:xfrm>
        </p:grpSpPr>
        <p:sp>
          <p:nvSpPr>
            <p:cNvPr name="Freeform 19" id="19"/>
            <p:cNvSpPr/>
            <p:nvPr/>
          </p:nvSpPr>
          <p:spPr>
            <a:xfrm flipH="false" flipV="false" rot="0">
              <a:off x="0" y="0"/>
              <a:ext cx="5057722" cy="606580"/>
            </a:xfrm>
            <a:custGeom>
              <a:avLst/>
              <a:gdLst/>
              <a:ahLst/>
              <a:cxnLst/>
              <a:rect r="r" b="b" t="t" l="l"/>
              <a:pathLst>
                <a:path h="606580" w="5057722">
                  <a:moveTo>
                    <a:pt x="4854522" y="0"/>
                  </a:moveTo>
                  <a:lnTo>
                    <a:pt x="203200" y="0"/>
                  </a:lnTo>
                  <a:lnTo>
                    <a:pt x="0" y="303290"/>
                  </a:lnTo>
                  <a:lnTo>
                    <a:pt x="203200" y="606580"/>
                  </a:lnTo>
                  <a:lnTo>
                    <a:pt x="4854522" y="606580"/>
                  </a:lnTo>
                  <a:lnTo>
                    <a:pt x="5057722" y="303290"/>
                  </a:lnTo>
                  <a:lnTo>
                    <a:pt x="4854522" y="0"/>
                  </a:lnTo>
                  <a:close/>
                </a:path>
              </a:pathLst>
            </a:custGeom>
            <a:gradFill rotWithShape="true">
              <a:gsLst>
                <a:gs pos="0">
                  <a:srgbClr val="591C53">
                    <a:alpha val="100000"/>
                  </a:srgbClr>
                </a:gs>
                <a:gs pos="100000">
                  <a:srgbClr val="FF1F76">
                    <a:alpha val="100000"/>
                  </a:srgbClr>
                </a:gs>
              </a:gsLst>
              <a:lin ang="0"/>
            </a:gradFill>
          </p:spPr>
        </p:sp>
        <p:sp>
          <p:nvSpPr>
            <p:cNvPr name="TextBox 20" id="20"/>
            <p:cNvSpPr txBox="true"/>
            <p:nvPr/>
          </p:nvSpPr>
          <p:spPr>
            <a:xfrm>
              <a:off x="152400" y="-38100"/>
              <a:ext cx="4752922" cy="64468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765982" y="942975"/>
            <a:ext cx="8378518" cy="811532"/>
          </a:xfrm>
          <a:prstGeom prst="rect">
            <a:avLst/>
          </a:prstGeom>
        </p:spPr>
        <p:txBody>
          <a:bodyPr anchor="t" rtlCol="false" tIns="0" lIns="0" bIns="0" rIns="0">
            <a:spAutoFit/>
          </a:bodyPr>
          <a:lstStyle/>
          <a:p>
            <a:pPr algn="ctr">
              <a:lnSpc>
                <a:spcPts val="6719"/>
              </a:lnSpc>
              <a:spcBef>
                <a:spcPct val="0"/>
              </a:spcBef>
            </a:pPr>
            <a:r>
              <a:rPr lang="en-US" sz="4799">
                <a:solidFill>
                  <a:srgbClr val="FFFFFF"/>
                </a:solidFill>
                <a:latin typeface="Canva Sans"/>
                <a:ea typeface="Canva Sans"/>
                <a:cs typeface="Canva Sans"/>
                <a:sym typeface="Canva Sans"/>
              </a:rPr>
              <a:t>ALGORITHM</a:t>
            </a:r>
          </a:p>
        </p:txBody>
      </p:sp>
      <p:sp>
        <p:nvSpPr>
          <p:cNvPr name="TextBox 22" id="22"/>
          <p:cNvSpPr txBox="true"/>
          <p:nvPr/>
        </p:nvSpPr>
        <p:spPr>
          <a:xfrm rot="0">
            <a:off x="220439" y="2550404"/>
            <a:ext cx="18067561" cy="9741536"/>
          </a:xfrm>
          <a:prstGeom prst="rect">
            <a:avLst/>
          </a:prstGeom>
        </p:spPr>
        <p:txBody>
          <a:bodyPr anchor="t" rtlCol="false" tIns="0" lIns="0" bIns="0" rIns="0">
            <a:spAutoFit/>
          </a:bodyPr>
          <a:lstStyle/>
          <a:p>
            <a:pPr algn="l">
              <a:lnSpc>
                <a:spcPts val="4339"/>
              </a:lnSpc>
              <a:spcBef>
                <a:spcPct val="0"/>
              </a:spcBef>
            </a:pPr>
            <a:r>
              <a:rPr lang="en-US" sz="3099">
                <a:solidFill>
                  <a:srgbClr val="FFFFFF"/>
                </a:solidFill>
                <a:latin typeface="Canva Sans"/>
                <a:ea typeface="Canva Sans"/>
                <a:cs typeface="Canva Sans"/>
                <a:sym typeface="Canva Sans"/>
              </a:rPr>
              <a:t>1. Input the map of the environment using folium library , including the city names for locations A and B, and their latitude and longitude co-ordinates.</a:t>
            </a:r>
          </a:p>
          <a:p>
            <a:pPr algn="l">
              <a:lnSpc>
                <a:spcPts val="4339"/>
              </a:lnSpc>
              <a:spcBef>
                <a:spcPct val="0"/>
              </a:spcBef>
            </a:pPr>
          </a:p>
          <a:p>
            <a:pPr algn="l">
              <a:lnSpc>
                <a:spcPts val="4339"/>
              </a:lnSpc>
              <a:spcBef>
                <a:spcPct val="0"/>
              </a:spcBef>
            </a:pPr>
            <a:r>
              <a:rPr lang="en-US" sz="3099">
                <a:solidFill>
                  <a:srgbClr val="FFFFFF"/>
                </a:solidFill>
                <a:latin typeface="Canva Sans"/>
                <a:ea typeface="Canva Sans"/>
                <a:cs typeface="Canva Sans"/>
                <a:sym typeface="Canva Sans"/>
              </a:rPr>
              <a:t>2. Apply Haversine formula to find the cost path between the starting city A and the destination city B. This will give us a subgraph that connects A and B </a:t>
            </a:r>
          </a:p>
          <a:p>
            <a:pPr algn="l">
              <a:lnSpc>
                <a:spcPts val="4339"/>
              </a:lnSpc>
              <a:spcBef>
                <a:spcPct val="0"/>
              </a:spcBef>
            </a:pPr>
          </a:p>
          <a:p>
            <a:pPr algn="l">
              <a:lnSpc>
                <a:spcPts val="4339"/>
              </a:lnSpc>
              <a:spcBef>
                <a:spcPct val="0"/>
              </a:spcBef>
            </a:pPr>
            <a:r>
              <a:rPr lang="en-US" sz="3099">
                <a:solidFill>
                  <a:srgbClr val="FFFFFF"/>
                </a:solidFill>
                <a:latin typeface="Canva Sans"/>
                <a:ea typeface="Canva Sans"/>
                <a:cs typeface="Canva Sans"/>
                <a:sym typeface="Canva Sans"/>
              </a:rPr>
              <a:t>3. From the Haversine formula you will get the distance between the places .</a:t>
            </a:r>
          </a:p>
          <a:p>
            <a:pPr algn="l">
              <a:lnSpc>
                <a:spcPts val="4339"/>
              </a:lnSpc>
              <a:spcBef>
                <a:spcPct val="0"/>
              </a:spcBef>
            </a:pPr>
          </a:p>
          <a:p>
            <a:pPr algn="l">
              <a:lnSpc>
                <a:spcPts val="4339"/>
              </a:lnSpc>
              <a:spcBef>
                <a:spcPct val="0"/>
              </a:spcBef>
            </a:pPr>
            <a:r>
              <a:rPr lang="en-US" sz="3099">
                <a:solidFill>
                  <a:srgbClr val="FFFFFF"/>
                </a:solidFill>
                <a:latin typeface="Canva Sans"/>
                <a:ea typeface="Canva Sans"/>
                <a:cs typeface="Canva Sans"/>
                <a:sym typeface="Canva Sans"/>
              </a:rPr>
              <a:t>The haversine formula to calculate the distance between two cities is given as :</a:t>
            </a:r>
          </a:p>
          <a:p>
            <a:pPr algn="l">
              <a:lnSpc>
                <a:spcPts val="4339"/>
              </a:lnSpc>
              <a:spcBef>
                <a:spcPct val="0"/>
              </a:spcBef>
            </a:pPr>
          </a:p>
          <a:p>
            <a:pPr algn="l">
              <a:lnSpc>
                <a:spcPts val="4339"/>
              </a:lnSpc>
              <a:spcBef>
                <a:spcPct val="0"/>
              </a:spcBef>
            </a:pPr>
            <a:r>
              <a:rPr lang="en-US" sz="3099">
                <a:solidFill>
                  <a:srgbClr val="FFFFFF"/>
                </a:solidFill>
                <a:latin typeface="Canva Sans"/>
                <a:ea typeface="Canva Sans"/>
                <a:cs typeface="Canva Sans"/>
                <a:sym typeface="Canva Sans"/>
              </a:rPr>
              <a:t>              a = sin²(ΔlatDifference/2) + cos(lat1).cos(lt2).sin²(ΔlonDifference/2)</a:t>
            </a:r>
          </a:p>
          <a:p>
            <a:pPr algn="l">
              <a:lnSpc>
                <a:spcPts val="4339"/>
              </a:lnSpc>
              <a:spcBef>
                <a:spcPct val="0"/>
              </a:spcBef>
            </a:pPr>
            <a:r>
              <a:rPr lang="en-US" sz="3099">
                <a:solidFill>
                  <a:srgbClr val="FFFFFF"/>
                </a:solidFill>
                <a:latin typeface="Canva Sans"/>
                <a:ea typeface="Canva Sans"/>
                <a:cs typeface="Canva Sans"/>
                <a:sym typeface="Canva Sans"/>
              </a:rPr>
              <a:t>                                                            c = 2.atan2(√a, √(1−a))</a:t>
            </a:r>
          </a:p>
          <a:p>
            <a:pPr algn="l">
              <a:lnSpc>
                <a:spcPts val="4339"/>
              </a:lnSpc>
              <a:spcBef>
                <a:spcPct val="0"/>
              </a:spcBef>
            </a:pPr>
            <a:r>
              <a:rPr lang="en-US" sz="3099">
                <a:solidFill>
                  <a:srgbClr val="FFFFFF"/>
                </a:solidFill>
                <a:latin typeface="Canva Sans"/>
                <a:ea typeface="Canva Sans"/>
                <a:cs typeface="Canva Sans"/>
                <a:sym typeface="Canva Sans"/>
              </a:rPr>
              <a:t>                                                                         d = R.c</a:t>
            </a:r>
          </a:p>
          <a:p>
            <a:pPr algn="ctr">
              <a:lnSpc>
                <a:spcPts val="4339"/>
              </a:lnSpc>
              <a:spcBef>
                <a:spcPct val="0"/>
              </a:spcBef>
            </a:pPr>
          </a:p>
          <a:p>
            <a:pPr algn="ctr">
              <a:lnSpc>
                <a:spcPts val="4339"/>
              </a:lnSpc>
              <a:spcBef>
                <a:spcPct val="0"/>
              </a:spcBef>
            </a:pPr>
          </a:p>
          <a:p>
            <a:pPr algn="ctr">
              <a:lnSpc>
                <a:spcPts val="4339"/>
              </a:lnSpc>
              <a:spcBef>
                <a:spcPct val="0"/>
              </a:spcBef>
            </a:pPr>
          </a:p>
          <a:p>
            <a:pPr algn="ctr">
              <a:lnSpc>
                <a:spcPts val="4339"/>
              </a:lnSpc>
              <a:spcBef>
                <a:spcPct val="0"/>
              </a:spcBef>
            </a:pPr>
          </a:p>
          <a:p>
            <a:pPr algn="ctr">
              <a:lnSpc>
                <a:spcPts val="433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4041D"/>
        </a:solidFill>
      </p:bgPr>
    </p:bg>
    <p:spTree>
      <p:nvGrpSpPr>
        <p:cNvPr id="1" name=""/>
        <p:cNvGrpSpPr/>
        <p:nvPr/>
      </p:nvGrpSpPr>
      <p:grpSpPr>
        <a:xfrm>
          <a:off x="0" y="0"/>
          <a:ext cx="0" cy="0"/>
          <a:chOff x="0" y="0"/>
          <a:chExt cx="0" cy="0"/>
        </a:xfrm>
      </p:grpSpPr>
      <p:sp>
        <p:nvSpPr>
          <p:cNvPr name="TextBox 2" id="2"/>
          <p:cNvSpPr txBox="true"/>
          <p:nvPr/>
        </p:nvSpPr>
        <p:spPr>
          <a:xfrm rot="0">
            <a:off x="392131" y="-57150"/>
            <a:ext cx="16264658" cy="9970638"/>
          </a:xfrm>
          <a:prstGeom prst="rect">
            <a:avLst/>
          </a:prstGeom>
        </p:spPr>
        <p:txBody>
          <a:bodyPr anchor="t" rtlCol="false" tIns="0" lIns="0" bIns="0" rIns="0">
            <a:spAutoFit/>
          </a:bodyPr>
          <a:lstStyle/>
          <a:p>
            <a:pPr algn="just">
              <a:lnSpc>
                <a:spcPts val="3929"/>
              </a:lnSpc>
            </a:pPr>
          </a:p>
          <a:p>
            <a:pPr algn="just">
              <a:lnSpc>
                <a:spcPts val="3929"/>
              </a:lnSpc>
            </a:pPr>
            <a:r>
              <a:rPr lang="en-US" sz="2807">
                <a:solidFill>
                  <a:srgbClr val="FFFFFF"/>
                </a:solidFill>
                <a:latin typeface="Canva Sans"/>
                <a:ea typeface="Canva Sans"/>
                <a:cs typeface="Canva Sans"/>
                <a:sym typeface="Canva Sans"/>
              </a:rPr>
              <a:t>where,</a:t>
            </a:r>
          </a:p>
          <a:p>
            <a:pPr algn="just">
              <a:lnSpc>
                <a:spcPts val="3929"/>
              </a:lnSpc>
            </a:pPr>
          </a:p>
          <a:p>
            <a:pPr algn="just" marL="606053" indent="-303026" lvl="1">
              <a:lnSpc>
                <a:spcPts val="3929"/>
              </a:lnSpc>
              <a:buFont typeface="Arial"/>
              <a:buChar char="•"/>
            </a:pPr>
            <a:r>
              <a:rPr lang="en-US" sz="2807">
                <a:solidFill>
                  <a:srgbClr val="FFFFFF"/>
                </a:solidFill>
                <a:latin typeface="Canva Sans"/>
                <a:ea typeface="Canva Sans"/>
                <a:cs typeface="Canva Sans"/>
                <a:sym typeface="Canva Sans"/>
              </a:rPr>
              <a:t>ΔlatDifference = lat1 – lat2 (difference of latitude)</a:t>
            </a:r>
          </a:p>
          <a:p>
            <a:pPr algn="just" marL="606053" indent="-303026" lvl="1">
              <a:lnSpc>
                <a:spcPts val="3929"/>
              </a:lnSpc>
              <a:buFont typeface="Arial"/>
              <a:buChar char="•"/>
            </a:pPr>
            <a:r>
              <a:rPr lang="en-US" sz="2807">
                <a:solidFill>
                  <a:srgbClr val="FFFFFF"/>
                </a:solidFill>
                <a:latin typeface="Canva Sans"/>
                <a:ea typeface="Canva Sans"/>
                <a:cs typeface="Canva Sans"/>
                <a:sym typeface="Canva Sans"/>
              </a:rPr>
              <a:t>ΔlonDifference = lon1 – lon2 (difference of longitude)</a:t>
            </a:r>
          </a:p>
          <a:p>
            <a:pPr algn="just" marL="606053" indent="-303026" lvl="1">
              <a:lnSpc>
                <a:spcPts val="3929"/>
              </a:lnSpc>
              <a:buFont typeface="Arial"/>
              <a:buChar char="•"/>
            </a:pPr>
            <a:r>
              <a:rPr lang="en-US" sz="2807">
                <a:solidFill>
                  <a:srgbClr val="FFFFFF"/>
                </a:solidFill>
                <a:latin typeface="Canva Sans"/>
                <a:ea typeface="Canva Sans"/>
                <a:cs typeface="Canva Sans"/>
                <a:sym typeface="Canva Sans"/>
              </a:rPr>
              <a:t>R is radius of earth i.e 6371 KM or 3961 miles</a:t>
            </a:r>
          </a:p>
          <a:p>
            <a:pPr algn="just" marL="606053" indent="-303026" lvl="1">
              <a:lnSpc>
                <a:spcPts val="3929"/>
              </a:lnSpc>
              <a:buFont typeface="Arial"/>
              <a:buChar char="•"/>
            </a:pPr>
            <a:r>
              <a:rPr lang="en-US" sz="2807">
                <a:solidFill>
                  <a:srgbClr val="FFFFFF"/>
                </a:solidFill>
                <a:latin typeface="Canva Sans"/>
                <a:ea typeface="Canva Sans"/>
                <a:cs typeface="Canva Sans"/>
                <a:sym typeface="Canva Sans"/>
              </a:rPr>
              <a:t>and d is the distance computed between two points.</a:t>
            </a:r>
          </a:p>
          <a:p>
            <a:pPr algn="just">
              <a:lnSpc>
                <a:spcPts val="3929"/>
              </a:lnSpc>
            </a:pPr>
          </a:p>
          <a:p>
            <a:pPr algn="just">
              <a:lnSpc>
                <a:spcPts val="3929"/>
              </a:lnSpc>
              <a:spcBef>
                <a:spcPct val="0"/>
              </a:spcBef>
            </a:pPr>
            <a:r>
              <a:rPr lang="en-US" sz="2807">
                <a:solidFill>
                  <a:srgbClr val="FFFFFF"/>
                </a:solidFill>
                <a:latin typeface="Canva Sans"/>
                <a:ea typeface="Canva Sans"/>
                <a:cs typeface="Canva Sans"/>
                <a:sym typeface="Canva Sans"/>
              </a:rPr>
              <a:t>4.Apply prim’s algorithm to find the shortest path between the cities.</a:t>
            </a:r>
          </a:p>
          <a:p>
            <a:pPr algn="just">
              <a:lnSpc>
                <a:spcPts val="3929"/>
              </a:lnSpc>
              <a:spcBef>
                <a:spcPct val="0"/>
              </a:spcBef>
            </a:pPr>
          </a:p>
          <a:p>
            <a:pPr algn="just" marL="562047" indent="-281023" lvl="1">
              <a:lnSpc>
                <a:spcPts val="3644"/>
              </a:lnSpc>
              <a:spcBef>
                <a:spcPct val="0"/>
              </a:spcBef>
              <a:buFont typeface="Arial"/>
              <a:buChar char="•"/>
            </a:pPr>
            <a:r>
              <a:rPr lang="en-US" sz="2603">
                <a:solidFill>
                  <a:srgbClr val="FFFFFF"/>
                </a:solidFill>
                <a:latin typeface="Canva Sans"/>
                <a:ea typeface="Canva Sans"/>
                <a:cs typeface="Canva Sans"/>
                <a:sym typeface="Canva Sans"/>
              </a:rPr>
              <a:t>Create a set mstSet that keeps track of vertices already included in MST. </a:t>
            </a:r>
          </a:p>
          <a:p>
            <a:pPr algn="just" marL="562047" indent="-281023" lvl="1">
              <a:lnSpc>
                <a:spcPts val="3644"/>
              </a:lnSpc>
              <a:spcBef>
                <a:spcPct val="0"/>
              </a:spcBef>
              <a:buFont typeface="Arial"/>
              <a:buChar char="•"/>
            </a:pPr>
            <a:r>
              <a:rPr lang="en-US" sz="2603">
                <a:solidFill>
                  <a:srgbClr val="FFFFFF"/>
                </a:solidFill>
                <a:latin typeface="Canva Sans"/>
                <a:ea typeface="Canva Sans"/>
                <a:cs typeface="Canva Sans"/>
                <a:sym typeface="Canva Sans"/>
              </a:rPr>
              <a:t>Assign a key value to all vertices in the input graph. Initialize all key values as INFINITE. Assign the key value as 0 for the first vertex so that it is picked first. </a:t>
            </a:r>
          </a:p>
          <a:p>
            <a:pPr algn="just" marL="562047" indent="-281023" lvl="1">
              <a:lnSpc>
                <a:spcPts val="3644"/>
              </a:lnSpc>
              <a:spcBef>
                <a:spcPct val="0"/>
              </a:spcBef>
              <a:buFont typeface="Arial"/>
              <a:buChar char="•"/>
            </a:pPr>
            <a:r>
              <a:rPr lang="en-US" sz="2603">
                <a:solidFill>
                  <a:srgbClr val="FFFFFF"/>
                </a:solidFill>
                <a:latin typeface="Canva Sans"/>
                <a:ea typeface="Canva Sans"/>
                <a:cs typeface="Canva Sans"/>
                <a:sym typeface="Canva Sans"/>
              </a:rPr>
              <a:t>While mstSet doesn’t include all vertices </a:t>
            </a:r>
          </a:p>
          <a:p>
            <a:pPr algn="just" marL="562047" indent="-281023" lvl="1">
              <a:lnSpc>
                <a:spcPts val="3644"/>
              </a:lnSpc>
              <a:spcBef>
                <a:spcPct val="0"/>
              </a:spcBef>
              <a:buFont typeface="Arial"/>
              <a:buChar char="•"/>
            </a:pPr>
            <a:r>
              <a:rPr lang="en-US" sz="2603">
                <a:solidFill>
                  <a:srgbClr val="FFFFFF"/>
                </a:solidFill>
                <a:latin typeface="Canva Sans"/>
                <a:ea typeface="Canva Sans"/>
                <a:cs typeface="Canva Sans"/>
                <a:sym typeface="Canva Sans"/>
              </a:rPr>
              <a:t>Pick a vertex u that is not there in mstSet and has a minimum key value. </a:t>
            </a:r>
          </a:p>
          <a:p>
            <a:pPr algn="just" marL="562047" indent="-281023" lvl="1">
              <a:lnSpc>
                <a:spcPts val="3644"/>
              </a:lnSpc>
              <a:spcBef>
                <a:spcPct val="0"/>
              </a:spcBef>
              <a:buFont typeface="Arial"/>
              <a:buChar char="•"/>
            </a:pPr>
            <a:r>
              <a:rPr lang="en-US" sz="2603">
                <a:solidFill>
                  <a:srgbClr val="FFFFFF"/>
                </a:solidFill>
                <a:latin typeface="Canva Sans"/>
                <a:ea typeface="Canva Sans"/>
                <a:cs typeface="Canva Sans"/>
                <a:sym typeface="Canva Sans"/>
              </a:rPr>
              <a:t>Include u in the mstSet. </a:t>
            </a:r>
          </a:p>
          <a:p>
            <a:pPr algn="just" marL="562047" indent="-281023" lvl="1">
              <a:lnSpc>
                <a:spcPts val="3644"/>
              </a:lnSpc>
              <a:spcBef>
                <a:spcPct val="0"/>
              </a:spcBef>
              <a:buFont typeface="Arial"/>
              <a:buChar char="•"/>
            </a:pPr>
            <a:r>
              <a:rPr lang="en-US" sz="2603">
                <a:solidFill>
                  <a:srgbClr val="FFFFFF"/>
                </a:solidFill>
                <a:latin typeface="Canva Sans"/>
                <a:ea typeface="Canva Sans"/>
                <a:cs typeface="Canva Sans"/>
                <a:sym typeface="Canva Sans"/>
              </a:rPr>
              <a:t>Update the key value of all adjacent vertices of u. To update the key values, iterate through all adjacent vertices. </a:t>
            </a:r>
          </a:p>
          <a:p>
            <a:pPr algn="just" marL="562047" indent="-281023" lvl="1">
              <a:lnSpc>
                <a:spcPts val="3644"/>
              </a:lnSpc>
              <a:spcBef>
                <a:spcPct val="0"/>
              </a:spcBef>
              <a:buFont typeface="Arial"/>
              <a:buChar char="•"/>
            </a:pPr>
            <a:r>
              <a:rPr lang="en-US" sz="2603">
                <a:solidFill>
                  <a:srgbClr val="FFFFFF"/>
                </a:solidFill>
                <a:latin typeface="Canva Sans"/>
                <a:ea typeface="Canva Sans"/>
                <a:cs typeface="Canva Sans"/>
                <a:sym typeface="Canva Sans"/>
              </a:rPr>
              <a:t>For every adjacent vertex v, if the weight of edge u-v is less than the previous key value of v, update the key value as the weight of u-v.</a:t>
            </a:r>
          </a:p>
          <a:p>
            <a:pPr algn="just">
              <a:lnSpc>
                <a:spcPts val="364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4041D"/>
        </a:solidFill>
      </p:bgPr>
    </p:bg>
    <p:spTree>
      <p:nvGrpSpPr>
        <p:cNvPr id="1" name=""/>
        <p:cNvGrpSpPr/>
        <p:nvPr/>
      </p:nvGrpSpPr>
      <p:grpSpPr>
        <a:xfrm>
          <a:off x="0" y="0"/>
          <a:ext cx="0" cy="0"/>
          <a:chOff x="0" y="0"/>
          <a:chExt cx="0" cy="0"/>
        </a:xfrm>
      </p:grpSpPr>
      <p:sp>
        <p:nvSpPr>
          <p:cNvPr name="TextBox 2" id="2"/>
          <p:cNvSpPr txBox="true"/>
          <p:nvPr/>
        </p:nvSpPr>
        <p:spPr>
          <a:xfrm rot="0">
            <a:off x="220439" y="962025"/>
            <a:ext cx="18288000" cy="3804286"/>
          </a:xfrm>
          <a:prstGeom prst="rect">
            <a:avLst/>
          </a:prstGeom>
        </p:spPr>
        <p:txBody>
          <a:bodyPr anchor="t" rtlCol="false" tIns="0" lIns="0" bIns="0" rIns="0">
            <a:spAutoFit/>
          </a:bodyPr>
          <a:lstStyle/>
          <a:p>
            <a:pPr algn="l">
              <a:lnSpc>
                <a:spcPts val="5039"/>
              </a:lnSpc>
              <a:spcBef>
                <a:spcPct val="0"/>
              </a:spcBef>
            </a:pPr>
            <a:r>
              <a:rPr lang="en-US" sz="3599">
                <a:solidFill>
                  <a:srgbClr val="FFFFFF"/>
                </a:solidFill>
                <a:latin typeface="Canva Sans"/>
                <a:ea typeface="Canva Sans"/>
                <a:cs typeface="Canva Sans"/>
                <a:sym typeface="Canva Sans"/>
              </a:rPr>
              <a:t>5. Continue executing the path until the  the destination city B is reached.</a:t>
            </a:r>
          </a:p>
          <a:p>
            <a:pPr algn="l">
              <a:lnSpc>
                <a:spcPts val="5039"/>
              </a:lnSpc>
              <a:spcBef>
                <a:spcPct val="0"/>
              </a:spcBef>
            </a:pPr>
          </a:p>
          <a:p>
            <a:pPr algn="l">
              <a:lnSpc>
                <a:spcPts val="5039"/>
              </a:lnSpc>
              <a:spcBef>
                <a:spcPct val="0"/>
              </a:spcBef>
            </a:pPr>
            <a:r>
              <a:rPr lang="en-US" sz="3599">
                <a:solidFill>
                  <a:srgbClr val="FFFFFF"/>
                </a:solidFill>
                <a:latin typeface="Canva Sans"/>
                <a:ea typeface="Canva Sans"/>
                <a:cs typeface="Canva Sans"/>
                <a:sym typeface="Canva Sans"/>
              </a:rPr>
              <a:t>6. If the  destination city B cannot be reached due to unforeseen obstacles or other constraints, terminate the execution and return an appropriate message.</a:t>
            </a:r>
          </a:p>
          <a:p>
            <a:pPr algn="l">
              <a:lnSpc>
                <a:spcPts val="5039"/>
              </a:lnSpc>
              <a:spcBef>
                <a:spcPct val="0"/>
              </a:spcBef>
            </a:pPr>
          </a:p>
          <a:p>
            <a:pPr algn="l">
              <a:lnSpc>
                <a:spcPts val="5039"/>
              </a:lnSpc>
              <a:spcBef>
                <a:spcPct val="0"/>
              </a:spcBef>
            </a:pPr>
            <a:r>
              <a:rPr lang="en-US" sz="3599">
                <a:solidFill>
                  <a:srgbClr val="FFFFFF"/>
                </a:solidFill>
                <a:latin typeface="Canva Sans"/>
                <a:ea typeface="Canva Sans"/>
                <a:cs typeface="Canva Sans"/>
                <a:sym typeface="Canva Sans"/>
              </a:rPr>
              <a:t>7.Finally show the shortest path between the cities in the map.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sp>
        <p:nvSpPr>
          <p:cNvPr name="Freeform 2" id="2"/>
          <p:cNvSpPr/>
          <p:nvPr/>
        </p:nvSpPr>
        <p:spPr>
          <a:xfrm flipH="false" flipV="false" rot="0">
            <a:off x="5227821" y="169606"/>
            <a:ext cx="9290874" cy="9947789"/>
          </a:xfrm>
          <a:custGeom>
            <a:avLst/>
            <a:gdLst/>
            <a:ahLst/>
            <a:cxnLst/>
            <a:rect r="r" b="b" t="t" l="l"/>
            <a:pathLst>
              <a:path h="9947789" w="9290874">
                <a:moveTo>
                  <a:pt x="0" y="0"/>
                </a:moveTo>
                <a:lnTo>
                  <a:pt x="9290874" y="0"/>
                </a:lnTo>
                <a:lnTo>
                  <a:pt x="9290874" y="9947788"/>
                </a:lnTo>
                <a:lnTo>
                  <a:pt x="0" y="9947788"/>
                </a:lnTo>
                <a:lnTo>
                  <a:pt x="0" y="0"/>
                </a:lnTo>
                <a:close/>
              </a:path>
            </a:pathLst>
          </a:custGeom>
          <a:blipFill>
            <a:blip r:embed="rId2"/>
            <a:stretch>
              <a:fillRect l="0" t="-404" r="-1313" b="-404"/>
            </a:stretch>
          </a:blipFill>
        </p:spPr>
      </p:sp>
      <p:sp>
        <p:nvSpPr>
          <p:cNvPr name="TextBox 3" id="3"/>
          <p:cNvSpPr txBox="true"/>
          <p:nvPr/>
        </p:nvSpPr>
        <p:spPr>
          <a:xfrm rot="0">
            <a:off x="9873258" y="3869704"/>
            <a:ext cx="8229600" cy="562846"/>
          </a:xfrm>
          <a:prstGeom prst="rect">
            <a:avLst/>
          </a:prstGeom>
        </p:spPr>
        <p:txBody>
          <a:bodyPr anchor="t" rtlCol="false" tIns="0" lIns="0" bIns="0" rIns="0">
            <a:spAutoFit/>
          </a:bodyPr>
          <a:lstStyle/>
          <a:p>
            <a:pPr algn="ctr">
              <a:lnSpc>
                <a:spcPts val="426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041D"/>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591C53">
                    <a:alpha val="100000"/>
                  </a:srgbClr>
                </a:gs>
                <a:gs pos="100000">
                  <a:srgbClr val="FF1F76">
                    <a:alpha val="100000"/>
                  </a:srgbClr>
                </a:gs>
              </a:gsLst>
              <a:lin ang="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62635" y="5274329"/>
            <a:ext cx="8977431" cy="9028888"/>
          </a:xfrm>
          <a:custGeom>
            <a:avLst/>
            <a:gdLst/>
            <a:ahLst/>
            <a:cxnLst/>
            <a:rect r="r" b="b" t="t" l="l"/>
            <a:pathLst>
              <a:path h="9028888" w="8977431">
                <a:moveTo>
                  <a:pt x="0" y="0"/>
                </a:moveTo>
                <a:lnTo>
                  <a:pt x="8977430" y="0"/>
                </a:lnTo>
                <a:lnTo>
                  <a:pt x="8977430" y="9028887"/>
                </a:lnTo>
                <a:lnTo>
                  <a:pt x="0" y="9028887"/>
                </a:lnTo>
                <a:lnTo>
                  <a:pt x="0" y="0"/>
                </a:lnTo>
                <a:close/>
              </a:path>
            </a:pathLst>
          </a:custGeom>
          <a:blipFill>
            <a:blip r:embed="rId4">
              <a:alphaModFix amt="25000"/>
            </a:blip>
            <a:stretch>
              <a:fillRect l="0" t="0" r="-573" b="0"/>
            </a:stretch>
          </a:blipFill>
        </p:spPr>
      </p:sp>
      <p:sp>
        <p:nvSpPr>
          <p:cNvPr name="TextBox 10" id="10"/>
          <p:cNvSpPr txBox="true"/>
          <p:nvPr/>
        </p:nvSpPr>
        <p:spPr>
          <a:xfrm rot="0">
            <a:off x="810643" y="2581441"/>
            <a:ext cx="9835422" cy="8726887"/>
          </a:xfrm>
          <a:prstGeom prst="rect">
            <a:avLst/>
          </a:prstGeom>
        </p:spPr>
        <p:txBody>
          <a:bodyPr anchor="t" rtlCol="false" tIns="0" lIns="0" bIns="0" rIns="0">
            <a:spAutoFit/>
          </a:bodyPr>
          <a:lstStyle/>
          <a:p>
            <a:pPr algn="just">
              <a:lnSpc>
                <a:spcPts val="3985"/>
              </a:lnSpc>
            </a:pPr>
            <a:r>
              <a:rPr lang="en-US" sz="2846">
                <a:solidFill>
                  <a:srgbClr val="FFFFFF"/>
                </a:solidFill>
                <a:latin typeface="Canva Sans"/>
                <a:ea typeface="Canva Sans"/>
                <a:cs typeface="Canva Sans"/>
                <a:sym typeface="Canva Sans"/>
              </a:rPr>
              <a:t>In conclusion, a major advancement in the field of robotics and autonomous systems has been made with the use of artificial intelligence in the path navigation of autonomous agents. In order to provide efficient and adaptive navigation, a variety of complex algorithms and integrated systems have been developed. Autonomous agents now have a full framework to navigate a variety of dynamic settings thanks to the interaction of vision, localization, path planning, obstacle avoidance, decision-making, and control systems. As the subject develops, it will be crucial to handle issues like uncertainty, real-time processing, and human interactions in order to deploy intelligent navigation systems widely.</a:t>
            </a:r>
          </a:p>
          <a:p>
            <a:pPr algn="just">
              <a:lnSpc>
                <a:spcPts val="3985"/>
              </a:lnSpc>
            </a:pPr>
          </a:p>
          <a:p>
            <a:pPr algn="just">
              <a:lnSpc>
                <a:spcPts val="3145"/>
              </a:lnSpc>
            </a:pPr>
          </a:p>
          <a:p>
            <a:pPr algn="just">
              <a:lnSpc>
                <a:spcPts val="3145"/>
              </a:lnSpc>
            </a:pPr>
          </a:p>
          <a:p>
            <a:pPr algn="just">
              <a:lnSpc>
                <a:spcPts val="3145"/>
              </a:lnSpc>
              <a:spcBef>
                <a:spcPct val="0"/>
              </a:spcBef>
            </a:pPr>
          </a:p>
        </p:txBody>
      </p:sp>
      <p:sp>
        <p:nvSpPr>
          <p:cNvPr name="Freeform 11" id="11"/>
          <p:cNvSpPr/>
          <p:nvPr/>
        </p:nvSpPr>
        <p:spPr>
          <a:xfrm flipH="false" flipV="false" rot="0">
            <a:off x="11331457" y="2026200"/>
            <a:ext cx="6588554" cy="7500975"/>
          </a:xfrm>
          <a:custGeom>
            <a:avLst/>
            <a:gdLst/>
            <a:ahLst/>
            <a:cxnLst/>
            <a:rect r="r" b="b" t="t" l="l"/>
            <a:pathLst>
              <a:path h="7500975" w="6588554">
                <a:moveTo>
                  <a:pt x="0" y="0"/>
                </a:moveTo>
                <a:lnTo>
                  <a:pt x="6588555" y="0"/>
                </a:lnTo>
                <a:lnTo>
                  <a:pt x="6588555" y="7500975"/>
                </a:lnTo>
                <a:lnTo>
                  <a:pt x="0" y="7500975"/>
                </a:lnTo>
                <a:lnTo>
                  <a:pt x="0" y="0"/>
                </a:lnTo>
                <a:close/>
              </a:path>
            </a:pathLst>
          </a:custGeom>
          <a:blipFill>
            <a:blip r:embed="rId5"/>
            <a:stretch>
              <a:fillRect l="-30487" t="-5908" r="-30487" b="0"/>
            </a:stretch>
          </a:blipFill>
        </p:spPr>
      </p:sp>
      <p:sp>
        <p:nvSpPr>
          <p:cNvPr name="TextBox 12" id="12"/>
          <p:cNvSpPr txBox="true"/>
          <p:nvPr/>
        </p:nvSpPr>
        <p:spPr>
          <a:xfrm rot="0">
            <a:off x="1909161" y="933450"/>
            <a:ext cx="6147435" cy="1553834"/>
          </a:xfrm>
          <a:prstGeom prst="rect">
            <a:avLst/>
          </a:prstGeom>
        </p:spPr>
        <p:txBody>
          <a:bodyPr anchor="t" rtlCol="false" tIns="0" lIns="0" bIns="0" rIns="0">
            <a:spAutoFit/>
          </a:bodyPr>
          <a:lstStyle/>
          <a:p>
            <a:pPr algn="l">
              <a:lnSpc>
                <a:spcPts val="12507"/>
              </a:lnSpc>
            </a:pPr>
            <a:r>
              <a:rPr lang="en-US" sz="9548">
                <a:solidFill>
                  <a:srgbClr val="FFFFFF"/>
                </a:solidFill>
                <a:latin typeface="Anton"/>
                <a:ea typeface="Anton"/>
                <a:cs typeface="Anton"/>
                <a:sym typeface="Anton"/>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DAF0DyeMkiw</dc:identifier>
  <dcterms:modified xsi:type="dcterms:W3CDTF">2011-08-01T06:04:30Z</dcterms:modified>
  <cp:revision>1</cp:revision>
  <dc:title>Path Navigation of Autonomous Agents using Artificial Intelligence</dc:title>
</cp:coreProperties>
</file>